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 id="269" r:id="rId16"/>
    <p:sldId id="270"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as" initials="A" lastIdx="1" clrIdx="0">
    <p:extLst>
      <p:ext uri="{19B8F6BF-5375-455C-9EA6-DF929625EA0E}">
        <p15:presenceInfo xmlns:p15="http://schemas.microsoft.com/office/powerpoint/2012/main" userId="Ana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6A3BA"/>
    <a:srgbClr val="84BCD4"/>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88" autoAdjust="0"/>
    <p:restoredTop sz="94660"/>
  </p:normalViewPr>
  <p:slideViewPr>
    <p:cSldViewPr snapToGrid="0">
      <p:cViewPr varScale="1">
        <p:scale>
          <a:sx n="67" d="100"/>
          <a:sy n="67" d="100"/>
        </p:scale>
        <p:origin x="596"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2-09T19:44:27.035" idx="1">
    <p:pos x="10" y="10"/>
    <p:text/>
    <p:extLst>
      <p:ext uri="{C676402C-5697-4E1C-873F-D02D1690AC5C}">
        <p15:threadingInfo xmlns:p15="http://schemas.microsoft.com/office/powerpoint/2012/main" timeZoneBias="-300"/>
      </p:ext>
    </p:extLst>
  </p:cm>
</p:cmLst>
</file>

<file path=ppt/media/image1.jpeg>
</file>

<file path=ppt/media/image10.jpg>
</file>

<file path=ppt/media/image11.PNG>
</file>

<file path=ppt/media/image12.png>
</file>

<file path=ppt/media/image13.jpg>
</file>

<file path=ppt/media/image14.jpg>
</file>

<file path=ppt/media/image15.jpg>
</file>

<file path=ppt/media/image16.jpg>
</file>

<file path=ppt/media/image17.png>
</file>

<file path=ppt/media/image18.jpg>
</file>

<file path=ppt/media/image2.png>
</file>

<file path=ppt/media/image3.png>
</file>

<file path=ppt/media/image4.png>
</file>

<file path=ppt/media/image5.png>
</file>

<file path=ppt/media/image6.jpe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5CD880-927E-49B3-86F0-6C1E80FA60A8}" type="datetimeFigureOut">
              <a:rPr lang="en-US" smtClean="0"/>
              <a:t>12/15/2020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2744420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5CD880-927E-49B3-86F0-6C1E80FA60A8}" type="datetimeFigureOut">
              <a:rPr lang="en-US" smtClean="0"/>
              <a:t>12/15/2020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4098046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65CD880-927E-49B3-86F0-6C1E80FA60A8}" type="datetimeFigureOut">
              <a:rPr lang="en-US" smtClean="0"/>
              <a:t>12/15/2020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19172229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65CD880-927E-49B3-86F0-6C1E80FA60A8}" type="datetimeFigureOut">
              <a:rPr lang="en-US" smtClean="0"/>
              <a:t>12/15/2020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D0238A-99E4-46A6-B4D4-0AEAE55BDB14}"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9335400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5CD880-927E-49B3-86F0-6C1E80FA60A8}" type="datetimeFigureOut">
              <a:rPr lang="en-US" smtClean="0"/>
              <a:t>12/15/2020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12033415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5CD880-927E-49B3-86F0-6C1E80FA60A8}" type="datetimeFigureOut">
              <a:rPr lang="en-US" smtClean="0"/>
              <a:t>12/15/2020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9169252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5CD880-927E-49B3-86F0-6C1E80FA60A8}" type="datetimeFigureOut">
              <a:rPr lang="en-US" smtClean="0"/>
              <a:t>12/15/2020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41171381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5CD880-927E-49B3-86F0-6C1E80FA60A8}" type="datetimeFigureOut">
              <a:rPr lang="en-US" smtClean="0"/>
              <a:t>12/15/2020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16237027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5CD880-927E-49B3-86F0-6C1E80FA60A8}" type="datetimeFigureOut">
              <a:rPr lang="en-US" smtClean="0"/>
              <a:t>12/15/2020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947811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65CD880-927E-49B3-86F0-6C1E80FA60A8}" type="datetimeFigureOut">
              <a:rPr lang="en-US" smtClean="0"/>
              <a:t>12/15/2020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29199283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5CD880-927E-49B3-86F0-6C1E80FA60A8}" type="datetimeFigureOut">
              <a:rPr lang="en-US" smtClean="0"/>
              <a:t>12/15/2020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18025180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5CD880-927E-49B3-86F0-6C1E80FA60A8}" type="datetimeFigureOut">
              <a:rPr lang="en-US" smtClean="0"/>
              <a:t>12/15/2020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3220399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5CD880-927E-49B3-86F0-6C1E80FA60A8}" type="datetimeFigureOut">
              <a:rPr lang="en-US" smtClean="0"/>
              <a:t>12/15/2020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2049615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65CD880-927E-49B3-86F0-6C1E80FA60A8}" type="datetimeFigureOut">
              <a:rPr lang="en-US" smtClean="0"/>
              <a:t>12/15/2020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2511949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65CD880-927E-49B3-86F0-6C1E80FA60A8}" type="datetimeFigureOut">
              <a:rPr lang="en-US" smtClean="0"/>
              <a:t>12/15/2020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1226311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965CD880-927E-49B3-86F0-6C1E80FA60A8}" type="datetimeFigureOut">
              <a:rPr lang="en-US" smtClean="0"/>
              <a:t>12/15/2020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906091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5CD880-927E-49B3-86F0-6C1E80FA60A8}" type="datetimeFigureOut">
              <a:rPr lang="en-US" smtClean="0"/>
              <a:t>12/15/2020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D0238A-99E4-46A6-B4D4-0AEAE55BDB14}" type="slidenum">
              <a:rPr lang="en-US" smtClean="0"/>
              <a:t>‹#›</a:t>
            </a:fld>
            <a:endParaRPr lang="en-US"/>
          </a:p>
        </p:txBody>
      </p:sp>
    </p:spTree>
    <p:extLst>
      <p:ext uri="{BB962C8B-B14F-4D97-AF65-F5344CB8AC3E}">
        <p14:creationId xmlns:p14="http://schemas.microsoft.com/office/powerpoint/2010/main" val="1926576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65CD880-927E-49B3-86F0-6C1E80FA60A8}" type="datetimeFigureOut">
              <a:rPr lang="en-US" smtClean="0"/>
              <a:t>12/15/2020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FD0238A-99E4-46A6-B4D4-0AEAE55BDB14}" type="slidenum">
              <a:rPr lang="en-US" smtClean="0"/>
              <a:t>‹#›</a:t>
            </a:fld>
            <a:endParaRPr lang="en-US"/>
          </a:p>
        </p:txBody>
      </p:sp>
    </p:spTree>
    <p:extLst>
      <p:ext uri="{BB962C8B-B14F-4D97-AF65-F5344CB8AC3E}">
        <p14:creationId xmlns:p14="http://schemas.microsoft.com/office/powerpoint/2010/main" val="23574557"/>
      </p:ext>
    </p:extLst>
  </p:cSld>
  <p:clrMap bg1="dk1" tx1="lt1" bg2="dk2" tx2="lt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alphaModFix amt="58000"/>
          </a:blip>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E5695-B707-42D7-AF1E-41EECB134CF4}"/>
              </a:ext>
            </a:extLst>
          </p:cNvPr>
          <p:cNvSpPr>
            <a:spLocks noGrp="1"/>
          </p:cNvSpPr>
          <p:nvPr>
            <p:ph type="ctrTitle"/>
          </p:nvPr>
        </p:nvSpPr>
        <p:spPr>
          <a:xfrm>
            <a:off x="1090407" y="250055"/>
            <a:ext cx="9602993" cy="809074"/>
          </a:xfrm>
        </p:spPr>
        <p:txBody>
          <a:bodyPr>
            <a:normAutofit fontScale="90000"/>
            <a:scene3d>
              <a:camera prst="obliqueTopLeft"/>
              <a:lightRig rig="threePt" dir="t"/>
            </a:scene3d>
          </a:bodyPr>
          <a:lstStyle/>
          <a:p>
            <a:r>
              <a:rPr lang="en-US" sz="4800" b="1" u="sng" dirty="0">
                <a:solidFill>
                  <a:srgbClr val="002060"/>
                </a:solidFill>
                <a:effectLst>
                  <a:glow rad="101600">
                    <a:srgbClr val="86A3BA">
                      <a:alpha val="60000"/>
                    </a:srgb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FUTURE OF AUTONOMOUS CARS</a:t>
            </a:r>
          </a:p>
        </p:txBody>
      </p:sp>
      <p:sp>
        <p:nvSpPr>
          <p:cNvPr id="3" name="Subtitle 2">
            <a:extLst>
              <a:ext uri="{FF2B5EF4-FFF2-40B4-BE49-F238E27FC236}">
                <a16:creationId xmlns:a16="http://schemas.microsoft.com/office/drawing/2014/main" id="{F645FBB6-8C10-408F-8596-EE9AABA72C1F}"/>
              </a:ext>
            </a:extLst>
          </p:cNvPr>
          <p:cNvSpPr>
            <a:spLocks noGrp="1"/>
          </p:cNvSpPr>
          <p:nvPr>
            <p:ph type="subTitle" idx="1"/>
          </p:nvPr>
        </p:nvSpPr>
        <p:spPr>
          <a:xfrm>
            <a:off x="542365" y="3429000"/>
            <a:ext cx="9144000" cy="2863308"/>
          </a:xfrm>
          <a:noFill/>
        </p:spPr>
        <p:txBody>
          <a:bodyPr>
            <a:noAutofit/>
          </a:bodyPr>
          <a:lstStyle/>
          <a:p>
            <a:pPr algn="l"/>
            <a:r>
              <a:rPr lang="en-US" sz="3000" b="1" u="sng" dirty="0">
                <a:solidFill>
                  <a:srgbClr val="002060"/>
                </a:solidFill>
                <a:effectLst>
                  <a:outerShdw blurRad="60007" dist="310007" dir="7680000" sy="30000" kx="1300200" algn="ctr" rotWithShape="0">
                    <a:prstClr val="black">
                      <a:alpha val="32000"/>
                    </a:prstClr>
                  </a:outerShdw>
                </a:effectLst>
                <a:latin typeface="Times New Roman" panose="02020603050405020304" pitchFamily="18" charset="0"/>
                <a:cs typeface="Times New Roman" panose="02020603050405020304" pitchFamily="18" charset="0"/>
              </a:rPr>
              <a:t>Group members:</a:t>
            </a:r>
          </a:p>
          <a:p>
            <a:pPr marL="342900" indent="-342900" algn="l">
              <a:buFont typeface="Arial" panose="020B0604020202020204" pitchFamily="34" charset="0"/>
              <a:buChar char="•"/>
            </a:pPr>
            <a:r>
              <a:rPr lang="en-US" sz="3000" dirty="0">
                <a:solidFill>
                  <a:srgbClr val="002060"/>
                </a:solidFill>
                <a:effectLst>
                  <a:outerShdw blurRad="60007" dist="310007" dir="7680000" sy="30000" kx="1300200" algn="ctr" rotWithShape="0">
                    <a:prstClr val="black">
                      <a:alpha val="32000"/>
                    </a:prstClr>
                  </a:outerShdw>
                </a:effectLst>
                <a:latin typeface="Times New Roman" panose="02020603050405020304" pitchFamily="18" charset="0"/>
                <a:cs typeface="Times New Roman" panose="02020603050405020304" pitchFamily="18" charset="0"/>
              </a:rPr>
              <a:t>Fatima Azfar (20L-1027)</a:t>
            </a:r>
          </a:p>
          <a:p>
            <a:pPr marL="342900" indent="-342900" algn="l">
              <a:buFont typeface="Arial" panose="020B0604020202020204" pitchFamily="34" charset="0"/>
              <a:buChar char="•"/>
            </a:pPr>
            <a:r>
              <a:rPr lang="en-US" sz="3000" dirty="0">
                <a:solidFill>
                  <a:srgbClr val="002060"/>
                </a:solidFill>
                <a:effectLst>
                  <a:outerShdw blurRad="60007" dist="310007" dir="7680000" sy="30000" kx="1300200" algn="ctr" rotWithShape="0">
                    <a:prstClr val="black">
                      <a:alpha val="32000"/>
                    </a:prstClr>
                  </a:outerShdw>
                </a:effectLst>
                <a:latin typeface="Times New Roman" panose="02020603050405020304" pitchFamily="18" charset="0"/>
                <a:cs typeface="Times New Roman" panose="02020603050405020304" pitchFamily="18" charset="0"/>
              </a:rPr>
              <a:t>Mohammad Anas (20L-1289)</a:t>
            </a:r>
          </a:p>
          <a:p>
            <a:pPr marL="342900" indent="-342900" algn="l">
              <a:buFont typeface="Arial" panose="020B0604020202020204" pitchFamily="34" charset="0"/>
              <a:buChar char="•"/>
            </a:pPr>
            <a:r>
              <a:rPr lang="en-US" sz="3000" dirty="0">
                <a:solidFill>
                  <a:srgbClr val="002060"/>
                </a:solidFill>
                <a:effectLst>
                  <a:outerShdw blurRad="60007" dist="310007" dir="7680000" sy="30000" kx="1300200" algn="ctr" rotWithShape="0">
                    <a:prstClr val="black">
                      <a:alpha val="32000"/>
                    </a:prstClr>
                  </a:outerShdw>
                </a:effectLst>
                <a:latin typeface="Times New Roman" panose="02020603050405020304" pitchFamily="18" charset="0"/>
                <a:cs typeface="Times New Roman" panose="02020603050405020304" pitchFamily="18" charset="0"/>
              </a:rPr>
              <a:t>Haroon Shahid (20L-1297)</a:t>
            </a:r>
          </a:p>
          <a:p>
            <a:pPr marL="342900" indent="-342900" algn="l">
              <a:buFont typeface="Arial" panose="020B0604020202020204" pitchFamily="34" charset="0"/>
              <a:buChar char="•"/>
            </a:pPr>
            <a:r>
              <a:rPr lang="en-US" sz="3000" dirty="0">
                <a:solidFill>
                  <a:srgbClr val="002060"/>
                </a:solidFill>
                <a:effectLst>
                  <a:outerShdw blurRad="60007" dist="310007" dir="7680000" sy="30000" kx="1300200" algn="ctr" rotWithShape="0">
                    <a:prstClr val="black">
                      <a:alpha val="32000"/>
                    </a:prstClr>
                  </a:outerShdw>
                </a:effectLst>
                <a:latin typeface="Times New Roman" panose="02020603050405020304" pitchFamily="18" charset="0"/>
                <a:cs typeface="Times New Roman" panose="02020603050405020304" pitchFamily="18" charset="0"/>
              </a:rPr>
              <a:t>Aiman Fatima (20L-1367)</a:t>
            </a:r>
          </a:p>
        </p:txBody>
      </p:sp>
    </p:spTree>
    <p:extLst>
      <p:ext uri="{BB962C8B-B14F-4D97-AF65-F5344CB8AC3E}">
        <p14:creationId xmlns:p14="http://schemas.microsoft.com/office/powerpoint/2010/main" val="1564108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799A7-3FAE-4224-A349-1F5D4BC5DF73}"/>
              </a:ext>
            </a:extLst>
          </p:cNvPr>
          <p:cNvSpPr>
            <a:spLocks noGrp="1"/>
          </p:cNvSpPr>
          <p:nvPr>
            <p:ph type="title"/>
          </p:nvPr>
        </p:nvSpPr>
        <p:spPr>
          <a:xfrm>
            <a:off x="1284894" y="236818"/>
            <a:ext cx="9404723" cy="1400530"/>
          </a:xfrm>
        </p:spPr>
        <p:txBody>
          <a:bodyPr/>
          <a:lstStyle/>
          <a:p>
            <a:pPr algn="ctr"/>
            <a:r>
              <a:rPr lang="en-US" sz="3600" b="1" u="sng" dirty="0">
                <a:effectLst>
                  <a:glow rad="101600">
                    <a:schemeClr val="bg1">
                      <a:alpha val="60000"/>
                    </a:schemeClr>
                  </a:glow>
                </a:effectLst>
                <a:latin typeface="Times New Roman" panose="02020603050405020304" pitchFamily="18" charset="0"/>
                <a:cs typeface="Times New Roman" panose="02020603050405020304" pitchFamily="18" charset="0"/>
              </a:rPr>
              <a:t>TECHNOLOGY USED IN AUTONOMOUS CARS</a:t>
            </a:r>
          </a:p>
        </p:txBody>
      </p:sp>
      <p:sp>
        <p:nvSpPr>
          <p:cNvPr id="3" name="Content Placeholder 2">
            <a:extLst>
              <a:ext uri="{FF2B5EF4-FFF2-40B4-BE49-F238E27FC236}">
                <a16:creationId xmlns:a16="http://schemas.microsoft.com/office/drawing/2014/main" id="{7BB48E50-46D8-4CF5-BB78-FFEE3BB6EC3A}"/>
              </a:ext>
            </a:extLst>
          </p:cNvPr>
          <p:cNvSpPr>
            <a:spLocks noGrp="1"/>
          </p:cNvSpPr>
          <p:nvPr>
            <p:ph idx="1"/>
          </p:nvPr>
        </p:nvSpPr>
        <p:spPr>
          <a:xfrm>
            <a:off x="1103312" y="2052918"/>
            <a:ext cx="9767888" cy="4703482"/>
          </a:xfrm>
        </p:spPr>
        <p:txBody>
          <a:bodyPr>
            <a:noAutofit/>
          </a:bodyPr>
          <a:lstStyle/>
          <a:p>
            <a:pPr marL="0" indent="0" algn="just">
              <a:buNone/>
            </a:pPr>
            <a:r>
              <a:rPr lang="en-US" sz="3000" dirty="0">
                <a:effectLst>
                  <a:glow rad="101600">
                    <a:schemeClr val="bg1">
                      <a:alpha val="60000"/>
                    </a:schemeClr>
                  </a:glow>
                </a:effectLst>
                <a:latin typeface="Times New Roman" panose="02020603050405020304" pitchFamily="18" charset="0"/>
                <a:cs typeface="Times New Roman" panose="02020603050405020304" pitchFamily="18" charset="0"/>
              </a:rPr>
              <a:t>Autonomous  cars  use  a  variety  of  techniques  to  detect  their  surroundings,  such  as  radar,  laser  light,  GPS, odometers,  and  computer  vision.  Advanced  control  systems interpret sensory  information to  identify  appropriate  navigation paths, as well as obstacles and relevant signage. Autonomous cars have control systems that are capable of analyzing sensory data to distinguish between different cars on the road, which is very useful in planning a path to the desired destination.</a:t>
            </a:r>
          </a:p>
        </p:txBody>
      </p:sp>
    </p:spTree>
    <p:extLst>
      <p:ext uri="{BB962C8B-B14F-4D97-AF65-F5344CB8AC3E}">
        <p14:creationId xmlns:p14="http://schemas.microsoft.com/office/powerpoint/2010/main" val="2966787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A376B-AF43-482F-8E4C-372754F462CE}"/>
              </a:ext>
            </a:extLst>
          </p:cNvPr>
          <p:cNvSpPr>
            <a:spLocks noGrp="1"/>
          </p:cNvSpPr>
          <p:nvPr>
            <p:ph type="title"/>
          </p:nvPr>
        </p:nvSpPr>
        <p:spPr>
          <a:xfrm>
            <a:off x="838200" y="114300"/>
            <a:ext cx="9404723" cy="1358900"/>
          </a:xfrm>
        </p:spPr>
        <p:txBody>
          <a:bodyPr/>
          <a:lstStyle/>
          <a:p>
            <a:pPr algn="ctr"/>
            <a:r>
              <a:rPr lang="en-US" sz="4000" b="1" u="sng" dirty="0">
                <a:effectLst>
                  <a:glow rad="101600">
                    <a:schemeClr val="bg1">
                      <a:alpha val="60000"/>
                    </a:schemeClr>
                  </a:glow>
                </a:effectLst>
                <a:latin typeface="Times New Roman" panose="02020603050405020304" pitchFamily="18" charset="0"/>
                <a:cs typeface="Times New Roman" panose="02020603050405020304" pitchFamily="18" charset="0"/>
              </a:rPr>
              <a:t> WHAT DOES AN AUTONOMOUS CAR ACTUALLY DO?</a:t>
            </a:r>
          </a:p>
        </p:txBody>
      </p:sp>
      <p:sp>
        <p:nvSpPr>
          <p:cNvPr id="3" name="Content Placeholder 2">
            <a:extLst>
              <a:ext uri="{FF2B5EF4-FFF2-40B4-BE49-F238E27FC236}">
                <a16:creationId xmlns:a16="http://schemas.microsoft.com/office/drawing/2014/main" id="{4E2DEF26-1421-4357-A97A-E9ADA019F0E1}"/>
              </a:ext>
            </a:extLst>
          </p:cNvPr>
          <p:cNvSpPr>
            <a:spLocks noGrp="1"/>
          </p:cNvSpPr>
          <p:nvPr>
            <p:ph idx="1"/>
          </p:nvPr>
        </p:nvSpPr>
        <p:spPr>
          <a:xfrm>
            <a:off x="838200" y="1714500"/>
            <a:ext cx="10045700" cy="5029200"/>
          </a:xfrm>
        </p:spPr>
        <p:txBody>
          <a:bodyPr>
            <a:normAutofit/>
          </a:bodyPr>
          <a:lstStyle/>
          <a:p>
            <a:pPr marL="0" indent="0" algn="just">
              <a:buNone/>
            </a:pPr>
            <a:r>
              <a:rPr lang="en-US" sz="2100" dirty="0">
                <a:effectLst>
                  <a:glow rad="101600">
                    <a:schemeClr val="bg1">
                      <a:alpha val="60000"/>
                    </a:schemeClr>
                  </a:glow>
                </a:effectLst>
                <a:latin typeface="Times New Roman" panose="02020603050405020304" pitchFamily="18" charset="0"/>
                <a:cs typeface="Times New Roman" panose="02020603050405020304" pitchFamily="18" charset="0"/>
              </a:rPr>
              <a:t>Driver  sets  a  destination  and  car’s  software  calculates  a  route  and  starts  the  car  on  its  way.  A  rotating,  roof-mounted  LIDAR  sensor  monitors  a  60-meter  range  around  the  car  and  creates  a  dynamic  3-D  map  of  the  car’s  current environment.  A  sensor  on  the  left  rear  wheel  monitors  sideways  movement  to  detect  the  car’s  position  relative to the 3-D map. Radar systems in the front and rear bumpers calculate distances to obstacles. Artificial  intelligence  software  in  the  car  is  connected  to  all  the  sensors  and  has  input  from  Google  Street  View  and  video  cameras.  The  AI  simulates  human  perceptual  and  decision-  making  processes  and  controls driving systems such as steering and brakes. The car’s software consults Google Maps for advance notice of things like landmarks and traffic signs and lights. An override function is available to allow a human to take control of  the  vehicle.  Individual  vehicles  may  benefit  from  information  obtained  from  other  vehicles  in  the  vicinity,  especially  information  relating  to  traffic  congestion  and  safety  hazards.  Vehicular  communication  systems  use  vehicles  and  roadside  units  as  the  communicating  nodes  in  a  peer-to-peer  network,  providing  each  other  with  information.</a:t>
            </a:r>
          </a:p>
        </p:txBody>
      </p:sp>
    </p:spTree>
    <p:extLst>
      <p:ext uri="{BB962C8B-B14F-4D97-AF65-F5344CB8AC3E}">
        <p14:creationId xmlns:p14="http://schemas.microsoft.com/office/powerpoint/2010/main" val="340585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0000"/>
            <a:lum/>
          </a:blip>
          <a:srcRect/>
          <a:stretch>
            <a:fillRect l="-9000" r="-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8F102-1ED1-4D3F-9E15-98369A31E04E}"/>
              </a:ext>
            </a:extLst>
          </p:cNvPr>
          <p:cNvSpPr>
            <a:spLocks noGrp="1"/>
          </p:cNvSpPr>
          <p:nvPr>
            <p:ph type="title"/>
          </p:nvPr>
        </p:nvSpPr>
        <p:spPr>
          <a:xfrm>
            <a:off x="1269205" y="0"/>
            <a:ext cx="9653589" cy="1400530"/>
          </a:xfrm>
        </p:spPr>
        <p:txBody>
          <a:bodyPr/>
          <a:lstStyle/>
          <a:p>
            <a:pPr algn="ctr"/>
            <a:r>
              <a:rPr lang="en-US" sz="4000"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AUTONOMOUS CARS AND TODAY’S WORLD</a:t>
            </a:r>
          </a:p>
        </p:txBody>
      </p:sp>
      <p:sp>
        <p:nvSpPr>
          <p:cNvPr id="3" name="Content Placeholder 2">
            <a:extLst>
              <a:ext uri="{FF2B5EF4-FFF2-40B4-BE49-F238E27FC236}">
                <a16:creationId xmlns:a16="http://schemas.microsoft.com/office/drawing/2014/main" id="{7BA0A7E2-1D66-40B8-8D17-913DF844D940}"/>
              </a:ext>
            </a:extLst>
          </p:cNvPr>
          <p:cNvSpPr>
            <a:spLocks noGrp="1"/>
          </p:cNvSpPr>
          <p:nvPr>
            <p:ph idx="1"/>
          </p:nvPr>
        </p:nvSpPr>
        <p:spPr>
          <a:xfrm>
            <a:off x="387350" y="3589619"/>
            <a:ext cx="11417300" cy="2709582"/>
          </a:xfrm>
        </p:spPr>
        <p:txBody>
          <a:bodyPr>
            <a:normAutofit/>
          </a:bodyPr>
          <a:lstStyle/>
          <a:p>
            <a:pPr algn="just"/>
            <a:r>
              <a:rPr lang="en-US" sz="3000" dirty="0">
                <a:effectLst>
                  <a:glow rad="101600">
                    <a:schemeClr val="bg1">
                      <a:alpha val="60000"/>
                    </a:schemeClr>
                  </a:glow>
                </a:effectLst>
                <a:latin typeface="Times New Roman" panose="02020603050405020304" pitchFamily="18" charset="0"/>
                <a:cs typeface="Times New Roman" panose="02020603050405020304" pitchFamily="18" charset="0"/>
              </a:rPr>
              <a:t>In the past 60 years or so, we’ve had a handful of tests around the world, but it’s really been the last 5-10 years that have seen the most progress in the development and most importantly the testing of these new technologies.</a:t>
            </a:r>
          </a:p>
          <a:p>
            <a:pPr algn="just"/>
            <a:r>
              <a:rPr lang="en-US" sz="3000" dirty="0">
                <a:effectLst>
                  <a:glow rad="101600">
                    <a:schemeClr val="bg1">
                      <a:alpha val="60000"/>
                    </a:schemeClr>
                  </a:glow>
                </a:effectLst>
                <a:latin typeface="Times New Roman" panose="02020603050405020304" pitchFamily="18" charset="0"/>
                <a:cs typeface="Times New Roman" panose="02020603050405020304" pitchFamily="18" charset="0"/>
              </a:rPr>
              <a:t>Now, we shall discuss the current state of autonomous cars.</a:t>
            </a:r>
          </a:p>
        </p:txBody>
      </p:sp>
    </p:spTree>
    <p:extLst>
      <p:ext uri="{BB962C8B-B14F-4D97-AF65-F5344CB8AC3E}">
        <p14:creationId xmlns:p14="http://schemas.microsoft.com/office/powerpoint/2010/main" val="4176756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38CA5-0196-43B7-894B-DDC652C30870}"/>
              </a:ext>
            </a:extLst>
          </p:cNvPr>
          <p:cNvSpPr>
            <a:spLocks noGrp="1"/>
          </p:cNvSpPr>
          <p:nvPr>
            <p:ph type="title"/>
          </p:nvPr>
        </p:nvSpPr>
        <p:spPr>
          <a:xfrm>
            <a:off x="1393638" y="300318"/>
            <a:ext cx="9404723" cy="1400530"/>
          </a:xfrm>
        </p:spPr>
        <p:txBody>
          <a:bodyPr/>
          <a:lstStyle/>
          <a:p>
            <a:pPr algn="ctr"/>
            <a:r>
              <a:rPr lang="en-US"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MAJOR MANUFACTURERS OF AUTONOMOUS CARS</a:t>
            </a:r>
          </a:p>
        </p:txBody>
      </p:sp>
      <p:sp>
        <p:nvSpPr>
          <p:cNvPr id="3" name="Content Placeholder 2">
            <a:extLst>
              <a:ext uri="{FF2B5EF4-FFF2-40B4-BE49-F238E27FC236}">
                <a16:creationId xmlns:a16="http://schemas.microsoft.com/office/drawing/2014/main" id="{781A293A-079D-4B33-9D2F-7F67ACDA2C90}"/>
              </a:ext>
            </a:extLst>
          </p:cNvPr>
          <p:cNvSpPr>
            <a:spLocks noGrp="1"/>
          </p:cNvSpPr>
          <p:nvPr>
            <p:ph idx="1"/>
          </p:nvPr>
        </p:nvSpPr>
        <p:spPr>
          <a:xfrm>
            <a:off x="1103312" y="2052918"/>
            <a:ext cx="10212388" cy="4627282"/>
          </a:xfrm>
        </p:spPr>
        <p:txBody>
          <a:bodyPr>
            <a:noAutofit/>
          </a:bodyPr>
          <a:lstStyle/>
          <a:p>
            <a:pPr algn="just"/>
            <a: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t>Tesla is also making big steps forward in taking autonomy into mainstream use, both in terms of real world use cases and potential monetization of self-driving technologies. Tesla has supplied customers with more than 780,000 vehicles since launching, the majority of which arrive with pre-installed, self-driving capabilities available to users who purchase the requisite software.</a:t>
            </a:r>
          </a:p>
          <a:p>
            <a:pPr algn="just"/>
            <a: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t>In 2010, internet giant Google announced that some of its employees had spent the previous year secretly developing and testing a system for a self-driving car in the hopes of finding a solution that would reduce the number of car accidents each year by half.</a:t>
            </a:r>
          </a:p>
          <a:p>
            <a:pPr algn="just"/>
            <a: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t>Ford is another manufacturer with deployments already in play, with self-driving vehicles being tested in Pittsburgh, Palo Alto, Miami, Washington D.C. and Detroit, with Austin, Texas joining them soon.</a:t>
            </a:r>
          </a:p>
        </p:txBody>
      </p:sp>
    </p:spTree>
    <p:extLst>
      <p:ext uri="{BB962C8B-B14F-4D97-AF65-F5344CB8AC3E}">
        <p14:creationId xmlns:p14="http://schemas.microsoft.com/office/powerpoint/2010/main" val="22090529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013D9-7C9A-4592-93CD-2A0501802BC9}"/>
              </a:ext>
            </a:extLst>
          </p:cNvPr>
          <p:cNvSpPr>
            <a:spLocks noGrp="1"/>
          </p:cNvSpPr>
          <p:nvPr>
            <p:ph type="title"/>
          </p:nvPr>
        </p:nvSpPr>
        <p:spPr>
          <a:xfrm>
            <a:off x="609601" y="300318"/>
            <a:ext cx="10287794" cy="1400530"/>
          </a:xfrm>
        </p:spPr>
        <p:txBody>
          <a:bodyPr/>
          <a:lstStyle/>
          <a:p>
            <a:pPr algn="ctr"/>
            <a:r>
              <a:rPr lang="en-US" sz="4000"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USAGE OF AUTONOMOUS VEHICLES</a:t>
            </a:r>
          </a:p>
        </p:txBody>
      </p:sp>
      <p:sp>
        <p:nvSpPr>
          <p:cNvPr id="3" name="Content Placeholder 2">
            <a:extLst>
              <a:ext uri="{FF2B5EF4-FFF2-40B4-BE49-F238E27FC236}">
                <a16:creationId xmlns:a16="http://schemas.microsoft.com/office/drawing/2014/main" id="{8A62E15B-718D-4DAE-8BD6-8EC2065C59D4}"/>
              </a:ext>
            </a:extLst>
          </p:cNvPr>
          <p:cNvSpPr>
            <a:spLocks noGrp="1"/>
          </p:cNvSpPr>
          <p:nvPr>
            <p:ph idx="1"/>
          </p:nvPr>
        </p:nvSpPr>
        <p:spPr>
          <a:xfrm>
            <a:off x="1103312" y="2052918"/>
            <a:ext cx="9996488" cy="4195481"/>
          </a:xfrm>
        </p:spPr>
        <p:txBody>
          <a:bodyPr>
            <a:normAutofit lnSpcReduction="10000"/>
          </a:bodyPr>
          <a:lstStyle/>
          <a:p>
            <a:pPr algn="just"/>
            <a:r>
              <a:rPr lang="en-US" sz="2800" dirty="0">
                <a:effectLst>
                  <a:glow rad="101600">
                    <a:schemeClr val="bg1">
                      <a:alpha val="60000"/>
                    </a:schemeClr>
                  </a:glow>
                </a:effectLst>
                <a:latin typeface="Times New Roman" panose="02020603050405020304" pitchFamily="18" charset="0"/>
                <a:cs typeface="Times New Roman" panose="02020603050405020304" pitchFamily="18" charset="0"/>
              </a:rPr>
              <a:t>Autonomous vehicles are gradually finding their way onto our roads. Earlier this year, Waymo, the self-driving unit of Google's sister-company Alphabet, carried out successful trials of autonomous taxis in California, transporting over 6,200 people in the first month and many thousands since. They’re proving a practical business case for autonomous vehicles.</a:t>
            </a:r>
          </a:p>
          <a:p>
            <a:pPr algn="just"/>
            <a:r>
              <a:rPr lang="en-US" sz="2800" dirty="0">
                <a:effectLst>
                  <a:glow rad="101600">
                    <a:schemeClr val="bg1">
                      <a:alpha val="60000"/>
                    </a:schemeClr>
                  </a:glow>
                </a:effectLst>
                <a:latin typeface="Times New Roman" panose="02020603050405020304" pitchFamily="18" charset="0"/>
                <a:cs typeface="Times New Roman" panose="02020603050405020304" pitchFamily="18" charset="0"/>
              </a:rPr>
              <a:t>Also in the U.S., Walmart is using autonomous cargo vans to deliver groceries in Arizona, while Pizza Hut is working with Toyota on a driverless electric delivery vehicle that even has a mobile kitchen in it to cook pizzas </a:t>
            </a:r>
            <a:r>
              <a:rPr lang="en-US" sz="2800" dirty="0" err="1">
                <a:effectLst>
                  <a:glow rad="101600">
                    <a:schemeClr val="bg1">
                      <a:alpha val="60000"/>
                    </a:schemeClr>
                  </a:glow>
                </a:effectLst>
                <a:latin typeface="Times New Roman" panose="02020603050405020304" pitchFamily="18" charset="0"/>
                <a:cs typeface="Times New Roman" panose="02020603050405020304" pitchFamily="18" charset="0"/>
              </a:rPr>
              <a:t>en</a:t>
            </a:r>
            <a:r>
              <a:rPr lang="en-US" sz="2800" dirty="0">
                <a:effectLst>
                  <a:glow rad="101600">
                    <a:schemeClr val="bg1">
                      <a:alpha val="60000"/>
                    </a:schemeClr>
                  </a:glow>
                </a:effectLst>
                <a:latin typeface="Times New Roman" panose="02020603050405020304" pitchFamily="18" charset="0"/>
                <a:cs typeface="Times New Roman" panose="02020603050405020304" pitchFamily="18" charset="0"/>
              </a:rPr>
              <a:t>-route to your house.</a:t>
            </a:r>
          </a:p>
          <a:p>
            <a:pPr algn="just"/>
            <a:endParaRPr lang="en-US" sz="2800" dirty="0">
              <a:effectLst>
                <a:glow rad="101600">
                  <a:schemeClr val="bg1">
                    <a:alpha val="60000"/>
                  </a:schemeClr>
                </a:glo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240627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4487E-0410-4B1B-92A5-09CD44596422}"/>
              </a:ext>
            </a:extLst>
          </p:cNvPr>
          <p:cNvSpPr>
            <a:spLocks noGrp="1"/>
          </p:cNvSpPr>
          <p:nvPr>
            <p:ph type="title"/>
          </p:nvPr>
        </p:nvSpPr>
        <p:spPr>
          <a:xfrm>
            <a:off x="730737" y="135218"/>
            <a:ext cx="9691689" cy="1400530"/>
          </a:xfrm>
        </p:spPr>
        <p:txBody>
          <a:bodyPr/>
          <a:lstStyle/>
          <a:p>
            <a:pPr algn="just"/>
            <a:r>
              <a:rPr lang="en-US" sz="2800" b="1" dirty="0">
                <a:solidFill>
                  <a:schemeClr val="tx1"/>
                </a:solidFill>
                <a:effectLst>
                  <a:glow rad="101600">
                    <a:schemeClr val="bg1">
                      <a:alpha val="60000"/>
                    </a:schemeClr>
                  </a:glow>
                </a:effectLst>
                <a:latin typeface="Times New Roman" panose="02020603050405020304" pitchFamily="18" charset="0"/>
                <a:cs typeface="Times New Roman" panose="02020603050405020304" pitchFamily="18" charset="0"/>
              </a:rPr>
              <a:t>As self-driving vehicles edge closer to our roads, what does the new technology mean for services and businesses in cities?</a:t>
            </a:r>
            <a:br>
              <a:rPr lang="en-US" sz="2800" b="1" dirty="0">
                <a:solidFill>
                  <a:schemeClr val="tx1"/>
                </a:solidFill>
                <a:effectLst>
                  <a:glow rad="101600">
                    <a:schemeClr val="bg1">
                      <a:alpha val="60000"/>
                    </a:schemeClr>
                  </a:glow>
                </a:effectLst>
                <a:latin typeface="Times New Roman" panose="02020603050405020304" pitchFamily="18" charset="0"/>
                <a:cs typeface="Times New Roman" panose="02020603050405020304" pitchFamily="18" charset="0"/>
              </a:rPr>
            </a:br>
            <a:endParaRPr lang="en-US" sz="2800" dirty="0">
              <a:solidFill>
                <a:schemeClr val="tx1"/>
              </a:solidFill>
              <a:effectLst>
                <a:glow rad="101600">
                  <a:schemeClr val="bg1">
                    <a:alpha val="60000"/>
                  </a:schemeClr>
                </a:glow>
              </a:effectLst>
            </a:endParaRPr>
          </a:p>
        </p:txBody>
      </p:sp>
      <p:sp>
        <p:nvSpPr>
          <p:cNvPr id="3" name="Content Placeholder 2">
            <a:extLst>
              <a:ext uri="{FF2B5EF4-FFF2-40B4-BE49-F238E27FC236}">
                <a16:creationId xmlns:a16="http://schemas.microsoft.com/office/drawing/2014/main" id="{4254DDFC-0024-493E-BF6A-3D53C66B9F8C}"/>
              </a:ext>
            </a:extLst>
          </p:cNvPr>
          <p:cNvSpPr>
            <a:spLocks noGrp="1"/>
          </p:cNvSpPr>
          <p:nvPr>
            <p:ph idx="1"/>
          </p:nvPr>
        </p:nvSpPr>
        <p:spPr>
          <a:xfrm>
            <a:off x="3003551" y="4484052"/>
            <a:ext cx="5905500" cy="838200"/>
          </a:xfrm>
        </p:spPr>
        <p:txBody>
          <a:bodyPr>
            <a:noAutofit/>
          </a:bodyPr>
          <a:lstStyle/>
          <a:p>
            <a:pPr marL="0" indent="0" algn="just">
              <a:buNone/>
            </a:pPr>
            <a:endParaRPr lang="en-US" sz="1500" b="1" dirty="0">
              <a:latin typeface="Times New Roman" panose="02020603050405020304" pitchFamily="18" charset="0"/>
              <a:cs typeface="Times New Roman" panose="02020603050405020304" pitchFamily="18" charset="0"/>
            </a:endParaRPr>
          </a:p>
          <a:p>
            <a:pPr marL="0" indent="0" algn="just">
              <a:buNone/>
            </a:pPr>
            <a:endParaRPr lang="en-US" sz="1500" b="1" dirty="0">
              <a:latin typeface="Times New Roman" panose="02020603050405020304" pitchFamily="18" charset="0"/>
              <a:cs typeface="Times New Roman" panose="02020603050405020304" pitchFamily="18" charset="0"/>
            </a:endParaRPr>
          </a:p>
          <a:p>
            <a:pPr marL="0" indent="0" algn="just">
              <a:buNone/>
            </a:pPr>
            <a:r>
              <a:rPr lang="en-US" sz="1500" b="1" dirty="0">
                <a:effectLst>
                  <a:glow rad="101600">
                    <a:schemeClr val="bg1">
                      <a:alpha val="60000"/>
                    </a:schemeClr>
                  </a:glow>
                </a:effectLst>
                <a:latin typeface="Times New Roman" panose="02020603050405020304" pitchFamily="18" charset="0"/>
                <a:cs typeface="Times New Roman" panose="02020603050405020304" pitchFamily="18" charset="0"/>
              </a:rPr>
              <a:t>Google’s autonomous vehicle is one example of a self-driving car – but what impact will these cars have on cities?</a:t>
            </a:r>
          </a:p>
        </p:txBody>
      </p:sp>
      <p:pic>
        <p:nvPicPr>
          <p:cNvPr id="5" name="Picture 4">
            <a:extLst>
              <a:ext uri="{FF2B5EF4-FFF2-40B4-BE49-F238E27FC236}">
                <a16:creationId xmlns:a16="http://schemas.microsoft.com/office/drawing/2014/main" id="{00CB9AA6-2895-4A43-BC49-1C8D01F383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3550" y="1657350"/>
            <a:ext cx="5905500" cy="3543300"/>
          </a:xfrm>
          <a:prstGeom prst="rect">
            <a:avLst/>
          </a:prstGeom>
        </p:spPr>
      </p:pic>
    </p:spTree>
    <p:extLst>
      <p:ext uri="{BB962C8B-B14F-4D97-AF65-F5344CB8AC3E}">
        <p14:creationId xmlns:p14="http://schemas.microsoft.com/office/powerpoint/2010/main" val="31394398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59AED-E170-4357-BD2C-FD2629613F1D}"/>
              </a:ext>
            </a:extLst>
          </p:cNvPr>
          <p:cNvSpPr>
            <a:spLocks noGrp="1"/>
          </p:cNvSpPr>
          <p:nvPr>
            <p:ph type="title"/>
          </p:nvPr>
        </p:nvSpPr>
        <p:spPr>
          <a:xfrm>
            <a:off x="1393638" y="118410"/>
            <a:ext cx="9404723" cy="982382"/>
          </a:xfrm>
        </p:spPr>
        <p:txBody>
          <a:bodyPr/>
          <a:lstStyle/>
          <a:p>
            <a:pPr algn="ctr"/>
            <a:r>
              <a:rPr lang="en-US" sz="5400" b="1" u="sng" dirty="0">
                <a:effectLst>
                  <a:glow rad="101600">
                    <a:schemeClr val="bg1">
                      <a:alpha val="60000"/>
                    </a:schemeClr>
                  </a:glow>
                </a:effectLst>
                <a:latin typeface="Times New Roman" panose="02020603050405020304" pitchFamily="18" charset="0"/>
                <a:cs typeface="Times New Roman" panose="02020603050405020304" pitchFamily="18" charset="0"/>
              </a:rPr>
              <a:t>SOCIAL ACCEPTABILITY</a:t>
            </a:r>
            <a:br>
              <a:rPr lang="en-US" sz="5400" b="1" u="sng" dirty="0">
                <a:effectLst>
                  <a:glow rad="101600">
                    <a:schemeClr val="bg1">
                      <a:alpha val="60000"/>
                    </a:schemeClr>
                  </a:glow>
                </a:effectLst>
                <a:latin typeface="Times New Roman" panose="02020603050405020304" pitchFamily="18" charset="0"/>
                <a:cs typeface="Times New Roman" panose="02020603050405020304" pitchFamily="18" charset="0"/>
              </a:rPr>
            </a:br>
            <a:endParaRPr lang="en-US" sz="5400" u="sng" dirty="0">
              <a:effectLst>
                <a:glow rad="101600">
                  <a:schemeClr val="bg1">
                    <a:alpha val="60000"/>
                  </a:schemeClr>
                </a:glow>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CA661FA-C545-413E-ACEC-D738494CAFF0}"/>
              </a:ext>
            </a:extLst>
          </p:cNvPr>
          <p:cNvSpPr>
            <a:spLocks noGrp="1"/>
          </p:cNvSpPr>
          <p:nvPr>
            <p:ph idx="1"/>
          </p:nvPr>
        </p:nvSpPr>
        <p:spPr>
          <a:xfrm>
            <a:off x="1103312" y="2052918"/>
            <a:ext cx="9986446" cy="4195481"/>
          </a:xfrm>
        </p:spPr>
        <p:txBody>
          <a:bodyPr>
            <a:normAutofit/>
          </a:bodyPr>
          <a:lstStyle/>
          <a:p>
            <a:pPr algn="just" fontAlgn="base"/>
            <a:r>
              <a:rPr lang="en-US" sz="2700" dirty="0">
                <a:effectLst>
                  <a:glow rad="101600">
                    <a:schemeClr val="bg1">
                      <a:alpha val="60000"/>
                    </a:schemeClr>
                  </a:glow>
                </a:effectLst>
                <a:latin typeface="Times New Roman" panose="02020603050405020304" pitchFamily="18" charset="0"/>
                <a:cs typeface="Times New Roman" panose="02020603050405020304" pitchFamily="18" charset="0"/>
              </a:rPr>
              <a:t>There have been numerous high-profile accidents involving Tesla’s current automated cars, as well as with other automated and autonomous vehicles. Social acceptability is not just an issue for those wishing to buy a self-driving car, but also for others sharing the road with them.</a:t>
            </a:r>
          </a:p>
          <a:p>
            <a:pPr algn="just" fontAlgn="base"/>
            <a:r>
              <a:rPr lang="en-US" sz="2700" dirty="0">
                <a:effectLst>
                  <a:glow rad="101600">
                    <a:schemeClr val="bg1">
                      <a:alpha val="60000"/>
                    </a:schemeClr>
                  </a:glow>
                </a:effectLst>
                <a:latin typeface="Times New Roman" panose="02020603050405020304" pitchFamily="18" charset="0"/>
                <a:cs typeface="Times New Roman" panose="02020603050405020304" pitchFamily="18" charset="0"/>
              </a:rPr>
              <a:t>The public needs to be involved in decisions about the introduction and adoption of self-driving vehicles. Without this, we risk the rejection of this technology.</a:t>
            </a:r>
          </a:p>
          <a:p>
            <a:pPr marL="0" indent="0" algn="just">
              <a:buNone/>
            </a:pPr>
            <a:endParaRPr lang="en-US" sz="2700" dirty="0">
              <a:effectLst>
                <a:glow rad="101600">
                  <a:schemeClr val="bg1">
                    <a:alpha val="60000"/>
                  </a:schemeClr>
                </a:glo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31232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7CA61-77B4-40A3-A6B8-E9CBB88E252B}"/>
              </a:ext>
            </a:extLst>
          </p:cNvPr>
          <p:cNvSpPr>
            <a:spLocks noGrp="1"/>
          </p:cNvSpPr>
          <p:nvPr>
            <p:ph type="title"/>
          </p:nvPr>
        </p:nvSpPr>
        <p:spPr>
          <a:xfrm>
            <a:off x="1294605" y="211418"/>
            <a:ext cx="9602789" cy="1400530"/>
          </a:xfrm>
        </p:spPr>
        <p:txBody>
          <a:bodyPr/>
          <a:lstStyle/>
          <a:p>
            <a:r>
              <a:rPr lang="en-US"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FUTURE OF AUTONOMOUS CARS</a:t>
            </a:r>
          </a:p>
        </p:txBody>
      </p:sp>
      <p:sp>
        <p:nvSpPr>
          <p:cNvPr id="3" name="Content Placeholder 2">
            <a:extLst>
              <a:ext uri="{FF2B5EF4-FFF2-40B4-BE49-F238E27FC236}">
                <a16:creationId xmlns:a16="http://schemas.microsoft.com/office/drawing/2014/main" id="{0BE9F82B-DFC4-4CBA-BA78-4B27546E87CE}"/>
              </a:ext>
            </a:extLst>
          </p:cNvPr>
          <p:cNvSpPr>
            <a:spLocks noGrp="1"/>
          </p:cNvSpPr>
          <p:nvPr>
            <p:ph idx="1"/>
          </p:nvPr>
        </p:nvSpPr>
        <p:spPr>
          <a:xfrm>
            <a:off x="647700" y="2548219"/>
            <a:ext cx="10502900" cy="3522382"/>
          </a:xfrm>
        </p:spPr>
        <p:txBody>
          <a:bodyPr>
            <a:normAutofit/>
          </a:bodyPr>
          <a:lstStyle/>
          <a:p>
            <a:pPr algn="just"/>
            <a:r>
              <a:rPr lang="en-US" sz="2800" dirty="0">
                <a:effectLst>
                  <a:glow rad="101600">
                    <a:schemeClr val="bg1">
                      <a:alpha val="60000"/>
                    </a:schemeClr>
                  </a:glow>
                </a:effectLst>
                <a:latin typeface="Times New Roman" panose="02020603050405020304" pitchFamily="18" charset="0"/>
                <a:cs typeface="Times New Roman" panose="02020603050405020304" pitchFamily="18" charset="0"/>
              </a:rPr>
              <a:t>Self-driving cars are poised to revolutionize the transportation industry. There have been many significant shifts in the auto industry since the beginning of commercial auto production roughly eight decades ago, but the basic formula of a human operator guiding a vehicle using a steering wheel and pedals has held pretty steady across that time span.</a:t>
            </a:r>
          </a:p>
          <a:p>
            <a:pPr algn="just"/>
            <a:r>
              <a:rPr lang="en-US" sz="2800" dirty="0">
                <a:effectLst>
                  <a:glow rad="101600">
                    <a:schemeClr val="bg1">
                      <a:alpha val="60000"/>
                    </a:schemeClr>
                  </a:glow>
                </a:effectLst>
                <a:latin typeface="Times New Roman" panose="02020603050405020304" pitchFamily="18" charset="0"/>
                <a:cs typeface="Times New Roman" panose="02020603050405020304" pitchFamily="18" charset="0"/>
              </a:rPr>
              <a:t>Now, we shall discuss the future of autonomous cars.</a:t>
            </a:r>
          </a:p>
        </p:txBody>
      </p:sp>
    </p:spTree>
    <p:extLst>
      <p:ext uri="{BB962C8B-B14F-4D97-AF65-F5344CB8AC3E}">
        <p14:creationId xmlns:p14="http://schemas.microsoft.com/office/powerpoint/2010/main" val="37854557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BD202-D60A-4761-B6BF-5F710A0618B1}"/>
              </a:ext>
            </a:extLst>
          </p:cNvPr>
          <p:cNvSpPr>
            <a:spLocks noGrp="1"/>
          </p:cNvSpPr>
          <p:nvPr>
            <p:ph type="title"/>
          </p:nvPr>
        </p:nvSpPr>
        <p:spPr>
          <a:xfrm>
            <a:off x="1393638" y="150160"/>
            <a:ext cx="9404723" cy="1653240"/>
          </a:xfrm>
        </p:spPr>
        <p:txBody>
          <a:bodyPr/>
          <a:lstStyle/>
          <a:p>
            <a:pPr algn="ctr"/>
            <a:r>
              <a:rPr lang="en-US" sz="4800"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ARE SELF-DRIVING CARS SAFE?</a:t>
            </a:r>
            <a:br>
              <a:rPr lang="en-US" sz="4800"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br>
            <a:endParaRPr lang="en-US" sz="4800"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7A55A7F-D046-4EF4-9EFE-4EE2A06456BF}"/>
              </a:ext>
            </a:extLst>
          </p:cNvPr>
          <p:cNvSpPr>
            <a:spLocks noGrp="1"/>
          </p:cNvSpPr>
          <p:nvPr>
            <p:ph idx="1"/>
          </p:nvPr>
        </p:nvSpPr>
        <p:spPr>
          <a:xfrm>
            <a:off x="1103312" y="2052918"/>
            <a:ext cx="10161588" cy="4500282"/>
          </a:xfrm>
        </p:spPr>
        <p:txBody>
          <a:bodyPr>
            <a:noAutofit/>
          </a:bodyPr>
          <a:lstStyle/>
          <a:p>
            <a:pPr algn="just"/>
            <a: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t>Some reports and experts suggest that ADS vehicles are already safer than human-operated vehicles when it comes to performing some driving functions. Self-driving cars don't suffer from sleep deprivation, and they can't drive under the influence of drugs or alcohol. They also have wider fields of vision and are designed to obey traffic laws, while human drivers will sometimes disregard laws or fail to follow them due to being distracted.</a:t>
            </a:r>
          </a:p>
          <a:p>
            <a:pPr algn="just"/>
            <a: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t>In January 2016, a man was killed in China after his Tesla crashed into the back of a cleaning vehicle. The Tesla reportedly had its self-driving features activated at the time of the crash. This marked the first reported death in which a vehicle's ADS features were viewed as a potential contributing factor, although the police did find that the Tesla driver had not been paying attention to the road in accordance with the autopilot rules.</a:t>
            </a:r>
          </a:p>
        </p:txBody>
      </p:sp>
    </p:spTree>
    <p:extLst>
      <p:ext uri="{BB962C8B-B14F-4D97-AF65-F5344CB8AC3E}">
        <p14:creationId xmlns:p14="http://schemas.microsoft.com/office/powerpoint/2010/main" val="3131795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527F2-9C14-4CD2-9E2F-471885FAC5CB}"/>
              </a:ext>
            </a:extLst>
          </p:cNvPr>
          <p:cNvSpPr>
            <a:spLocks noGrp="1"/>
          </p:cNvSpPr>
          <p:nvPr>
            <p:ph type="title"/>
          </p:nvPr>
        </p:nvSpPr>
        <p:spPr>
          <a:xfrm>
            <a:off x="1393638" y="137460"/>
            <a:ext cx="9404723" cy="1585014"/>
          </a:xfrm>
        </p:spPr>
        <p:txBody>
          <a:bodyPr/>
          <a:lstStyle/>
          <a:p>
            <a:pPr algn="ctr"/>
            <a:r>
              <a:rPr lang="en-US"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WILL PEOPLE ACCEPT SELF-DRIVING CARS?</a:t>
            </a:r>
            <a:br>
              <a:rPr lang="en-US"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br>
            <a:endParaRPr lang="en-US"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C59F2CB-E1C0-413F-B1F8-3D9F54D87486}"/>
              </a:ext>
            </a:extLst>
          </p:cNvPr>
          <p:cNvSpPr>
            <a:spLocks noGrp="1"/>
          </p:cNvSpPr>
          <p:nvPr>
            <p:ph idx="1"/>
          </p:nvPr>
        </p:nvSpPr>
        <p:spPr>
          <a:xfrm>
            <a:off x="1103312" y="2052918"/>
            <a:ext cx="9695049" cy="4195481"/>
          </a:xfrm>
        </p:spPr>
        <p:txBody>
          <a:bodyPr>
            <a:normAutofit/>
          </a:bodyPr>
          <a:lstStyle/>
          <a:p>
            <a:pPr algn="just"/>
            <a: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t>Self-driving cars have some perception issues to overcome. The 2019 installment of AAA's annual autonomous-vehicle survey found that 71% of people surveyed would be afraid to ride in fully autonomous vehicles -- down slightly from the 73% of respondents in 2018 and up substantially from the 63% of respondents who said that they would be scared to be a passenger in a driverless vehicle in 2017. Just 19% of respondents in the 2019 survey said that they would be comfortable with putting their children and other family members in autonomous vehicles.</a:t>
            </a:r>
          </a:p>
          <a:p>
            <a:pPr algn="just"/>
            <a: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t>Data shows that people are cautious about ADS technology and that many will need to see evidence that it is safer than having people drive before embracing it.</a:t>
            </a:r>
          </a:p>
        </p:txBody>
      </p:sp>
    </p:spTree>
    <p:extLst>
      <p:ext uri="{BB962C8B-B14F-4D97-AF65-F5344CB8AC3E}">
        <p14:creationId xmlns:p14="http://schemas.microsoft.com/office/powerpoint/2010/main" val="710134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8000"/>
            <a:lum/>
          </a:blip>
          <a:srcRect/>
          <a:stretch>
            <a:fillRect t="-19000" b="-1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BF53B-6A77-4BF8-A395-B370B8864940}"/>
              </a:ext>
            </a:extLst>
          </p:cNvPr>
          <p:cNvSpPr>
            <a:spLocks noGrp="1"/>
          </p:cNvSpPr>
          <p:nvPr>
            <p:ph type="title"/>
          </p:nvPr>
        </p:nvSpPr>
        <p:spPr/>
        <p:txBody>
          <a:bodyPr/>
          <a:lstStyle/>
          <a:p>
            <a:pPr algn="ctr"/>
            <a:r>
              <a:rPr lang="en-US"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HISTORY OF AUTONOMOUS CARS</a:t>
            </a:r>
          </a:p>
        </p:txBody>
      </p:sp>
      <p:sp>
        <p:nvSpPr>
          <p:cNvPr id="3" name="Content Placeholder 2">
            <a:extLst>
              <a:ext uri="{FF2B5EF4-FFF2-40B4-BE49-F238E27FC236}">
                <a16:creationId xmlns:a16="http://schemas.microsoft.com/office/drawing/2014/main" id="{61170A66-5CF3-4B0E-B516-79A3BFD1CA9E}"/>
              </a:ext>
            </a:extLst>
          </p:cNvPr>
          <p:cNvSpPr>
            <a:spLocks noGrp="1"/>
          </p:cNvSpPr>
          <p:nvPr>
            <p:ph idx="1"/>
          </p:nvPr>
        </p:nvSpPr>
        <p:spPr>
          <a:xfrm>
            <a:off x="1103312" y="2052918"/>
            <a:ext cx="8946541" cy="4195481"/>
          </a:xfrm>
        </p:spPr>
        <p:txBody>
          <a:bodyPr>
            <a:normAutofit/>
          </a:bodyPr>
          <a:lstStyle/>
          <a:p>
            <a:pPr marL="0" indent="0" algn="just">
              <a:buNone/>
            </a:pPr>
            <a:r>
              <a:rPr lang="en-US" sz="2700" dirty="0">
                <a:effectLst>
                  <a:glow rad="101600">
                    <a:schemeClr val="bg1">
                      <a:alpha val="60000"/>
                    </a:schemeClr>
                  </a:glow>
                  <a:outerShdw blurRad="60007" dist="310007" dir="7680000" sy="30000" kx="1300200" algn="ctr" rotWithShape="0">
                    <a:prstClr val="black">
                      <a:alpha val="32000"/>
                    </a:prstClr>
                  </a:outerShdw>
                </a:effectLst>
                <a:latin typeface="Times New Roman" panose="02020603050405020304" pitchFamily="18" charset="0"/>
                <a:cs typeface="Times New Roman" panose="02020603050405020304" pitchFamily="18" charset="0"/>
              </a:rPr>
              <a:t>Google's self-driving Prius hybrids trace their lineage to an idea that captured the public's imagination in 1939. A look back at autonomous cars through the ages.</a:t>
            </a:r>
          </a:p>
          <a:p>
            <a:pPr marL="0" indent="0" algn="just">
              <a:buNone/>
            </a:pPr>
            <a:endParaRPr lang="en-US" sz="2700" dirty="0">
              <a:effectLst>
                <a:glow rad="101600">
                  <a:schemeClr val="bg1">
                    <a:alpha val="60000"/>
                  </a:schemeClr>
                </a:glow>
                <a:outerShdw blurRad="60007" dist="310007" dir="7680000" sy="30000" kx="1300200" algn="ctr" rotWithShape="0">
                  <a:prstClr val="black">
                    <a:alpha val="32000"/>
                  </a:prstClr>
                </a:outerShdw>
              </a:effectLst>
              <a:latin typeface="Times New Roman" panose="02020603050405020304" pitchFamily="18" charset="0"/>
              <a:cs typeface="Times New Roman" panose="02020603050405020304" pitchFamily="18" charset="0"/>
            </a:endParaRPr>
          </a:p>
          <a:p>
            <a:pPr marL="0" indent="0" algn="just">
              <a:buNone/>
            </a:pPr>
            <a:r>
              <a:rPr lang="en-US" sz="2700" dirty="0">
                <a:effectLst>
                  <a:glow rad="101600">
                    <a:schemeClr val="bg1">
                      <a:alpha val="60000"/>
                    </a:schemeClr>
                  </a:glow>
                  <a:outerShdw blurRad="60007" dist="310007" dir="7680000" sy="30000" kx="1300200" algn="ctr" rotWithShape="0">
                    <a:prstClr val="black">
                      <a:alpha val="32000"/>
                    </a:prstClr>
                  </a:outerShdw>
                </a:effectLst>
                <a:latin typeface="Times New Roman" panose="02020603050405020304" pitchFamily="18" charset="0"/>
                <a:cs typeface="Times New Roman" panose="02020603050405020304" pitchFamily="18" charset="0"/>
              </a:rPr>
              <a:t>Now we shall discuss the background and the history of autonomous of cars in detail.</a:t>
            </a:r>
          </a:p>
        </p:txBody>
      </p:sp>
    </p:spTree>
    <p:extLst>
      <p:ext uri="{BB962C8B-B14F-4D97-AF65-F5344CB8AC3E}">
        <p14:creationId xmlns:p14="http://schemas.microsoft.com/office/powerpoint/2010/main" val="35383955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0000"/>
            <a:lum/>
          </a:blip>
          <a:srcRect/>
          <a:stretch>
            <a:fillRect t="-10000" b="-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056A2-80FD-4CF2-896E-FBADF4228E65}"/>
              </a:ext>
            </a:extLst>
          </p:cNvPr>
          <p:cNvSpPr>
            <a:spLocks noGrp="1"/>
          </p:cNvSpPr>
          <p:nvPr>
            <p:ph type="title"/>
          </p:nvPr>
        </p:nvSpPr>
        <p:spPr>
          <a:xfrm>
            <a:off x="1288256" y="198718"/>
            <a:ext cx="9615488" cy="1400530"/>
          </a:xfrm>
        </p:spPr>
        <p:txBody>
          <a:bodyPr/>
          <a:lstStyle/>
          <a:p>
            <a:pPr algn="ctr"/>
            <a:r>
              <a:rPr lang="en-US"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WHAT BENEFITS COULD SELF-DRIVING CARS OFFER?</a:t>
            </a:r>
            <a:br>
              <a:rPr lang="en-US"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br>
            <a:endParaRPr lang="en-US"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F1F00FC-5D63-40E0-8662-5BCE499509F4}"/>
              </a:ext>
            </a:extLst>
          </p:cNvPr>
          <p:cNvSpPr>
            <a:spLocks noGrp="1"/>
          </p:cNvSpPr>
          <p:nvPr>
            <p:ph idx="1"/>
          </p:nvPr>
        </p:nvSpPr>
        <p:spPr>
          <a:xfrm>
            <a:off x="1103312" y="2052918"/>
            <a:ext cx="9615488" cy="4195481"/>
          </a:xfrm>
        </p:spPr>
        <p:txBody>
          <a:bodyPr>
            <a:normAutofit lnSpcReduction="10000"/>
          </a:bodyPr>
          <a:lstStyle/>
          <a:p>
            <a:pPr algn="just"/>
            <a:r>
              <a:rPr lang="en-US" sz="2400" dirty="0">
                <a:effectLst>
                  <a:glow rad="101600">
                    <a:schemeClr val="bg1">
                      <a:alpha val="60000"/>
                    </a:schemeClr>
                  </a:glow>
                </a:effectLst>
                <a:latin typeface="Times New Roman" panose="02020603050405020304" pitchFamily="18" charset="0"/>
                <a:cs typeface="Times New Roman" panose="02020603050405020304" pitchFamily="18" charset="0"/>
              </a:rPr>
              <a:t>If self-driving technology continues to progress as many analysts anticipate, autonomous vehicles could actually dramatically reduce the occurrence of automotive accidents. Tens of thousands of people in the U.S. are killed in car accidents each year, and many more people are injured.</a:t>
            </a:r>
          </a:p>
          <a:p>
            <a:pPr algn="just"/>
            <a:r>
              <a:rPr lang="en-US" sz="2400" dirty="0">
                <a:effectLst>
                  <a:glow rad="101600">
                    <a:schemeClr val="bg1">
                      <a:alpha val="60000"/>
                    </a:schemeClr>
                  </a:glow>
                </a:effectLst>
                <a:latin typeface="Times New Roman" panose="02020603050405020304" pitchFamily="18" charset="0"/>
                <a:cs typeface="Times New Roman" panose="02020603050405020304" pitchFamily="18" charset="0"/>
              </a:rPr>
              <a:t>Having self-driving cars could also give people a lot more free time. Commutes might be spent working on projects, talking to other passengers, or watching a favorite television show on an in-vehicle entertainment system. While many people enjoy driving, the opportunity to get things done or enjoy leisure time while in transit could translate to significant productivity and quality-of-life improvements.</a:t>
            </a:r>
          </a:p>
        </p:txBody>
      </p:sp>
    </p:spTree>
    <p:extLst>
      <p:ext uri="{BB962C8B-B14F-4D97-AF65-F5344CB8AC3E}">
        <p14:creationId xmlns:p14="http://schemas.microsoft.com/office/powerpoint/2010/main" val="36684323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4A693-03DF-4391-B1CD-1FF5478E67ED}"/>
              </a:ext>
            </a:extLst>
          </p:cNvPr>
          <p:cNvSpPr>
            <a:spLocks noGrp="1"/>
          </p:cNvSpPr>
          <p:nvPr>
            <p:ph type="title"/>
          </p:nvPr>
        </p:nvSpPr>
        <p:spPr>
          <a:xfrm>
            <a:off x="1393638" y="190500"/>
            <a:ext cx="9404723" cy="2010440"/>
          </a:xfrm>
        </p:spPr>
        <p:txBody>
          <a:bodyPr/>
          <a:lstStyle/>
          <a:p>
            <a:pPr algn="ctr"/>
            <a:r>
              <a:rPr lang="en-US" sz="3800"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COULD DRIVERLESS VEHICLES COMPLETELY REPLACE REGULAR CARS?</a:t>
            </a:r>
            <a:br>
              <a:rPr lang="en-US" sz="3800"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br>
            <a:endParaRPr lang="en-US" sz="3800"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8A302A8-E74C-4E74-95C3-F4A1D6D2A2C0}"/>
              </a:ext>
            </a:extLst>
          </p:cNvPr>
          <p:cNvSpPr>
            <a:spLocks noGrp="1"/>
          </p:cNvSpPr>
          <p:nvPr>
            <p:ph idx="1"/>
          </p:nvPr>
        </p:nvSpPr>
        <p:spPr>
          <a:xfrm>
            <a:off x="1103312" y="2052918"/>
            <a:ext cx="9729788" cy="4614582"/>
          </a:xfrm>
        </p:spPr>
        <p:txBody>
          <a:bodyPr>
            <a:normAutofit/>
          </a:bodyPr>
          <a:lstStyle/>
          <a:p>
            <a:pPr algn="just"/>
            <a: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t>With a staggering number of deaths and massive expenses stemming from automobile accidents due to human error, some people have asked whether human driving might be phased out if autonomous vehicles are shown to be significantly safer. The argument could be made that failing to fully transition to autonomous transport will result in lives being lost, unnecessary damage being incurred, and energy resources being wasted.</a:t>
            </a:r>
          </a:p>
          <a:p>
            <a:pPr algn="just"/>
            <a: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t>As Elon Musk and others have pointed out, it is possible that significant safety improvements brought about by driverless cars could result in government efforts to further regulate or outright ban human-operated vehicles. It might seem far-fetched at present, but no one can say with certainty what the future holds, and evidence showing that accidents would be reduced and lives would be saved could be very persuasive.</a:t>
            </a:r>
          </a:p>
        </p:txBody>
      </p:sp>
    </p:spTree>
    <p:extLst>
      <p:ext uri="{BB962C8B-B14F-4D97-AF65-F5344CB8AC3E}">
        <p14:creationId xmlns:p14="http://schemas.microsoft.com/office/powerpoint/2010/main" val="13807722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759A1-CC6B-4A6B-A3FB-42E19F100640}"/>
              </a:ext>
            </a:extLst>
          </p:cNvPr>
          <p:cNvSpPr>
            <a:spLocks noGrp="1"/>
          </p:cNvSpPr>
          <p:nvPr>
            <p:ph type="title"/>
          </p:nvPr>
        </p:nvSpPr>
        <p:spPr>
          <a:xfrm>
            <a:off x="1316644" y="198718"/>
            <a:ext cx="9404723" cy="1400530"/>
          </a:xfrm>
        </p:spPr>
        <p:txBody>
          <a:bodyPr/>
          <a:lstStyle/>
          <a:p>
            <a:pPr algn="ctr"/>
            <a:r>
              <a:rPr lang="en-US" sz="9600" b="1" u="sng" dirty="0">
                <a:effectLst>
                  <a:reflection blurRad="6350" stA="60000" endA="900" endPos="58000" dir="5400000" sy="-100000" algn="bl" rotWithShape="0"/>
                </a:effectLst>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7A705627-BC06-405D-B2D3-988582395FAE}"/>
              </a:ext>
            </a:extLst>
          </p:cNvPr>
          <p:cNvSpPr>
            <a:spLocks noGrp="1"/>
          </p:cNvSpPr>
          <p:nvPr>
            <p:ph idx="1"/>
          </p:nvPr>
        </p:nvSpPr>
        <p:spPr>
          <a:xfrm>
            <a:off x="1180306" y="2827619"/>
            <a:ext cx="9831388" cy="2963582"/>
          </a:xfrm>
        </p:spPr>
        <p:txBody>
          <a:bodyPr>
            <a:normAutofit/>
          </a:bodyPr>
          <a:lstStyle/>
          <a:p>
            <a:pPr marL="0" indent="0" algn="just">
              <a:buNone/>
            </a:pPr>
            <a:r>
              <a:rPr lang="en-US" sz="4400" dirty="0"/>
              <a:t>You’ll certainly get to see ADS cars driving around casually in a decade or so, you might be driving one yourself!</a:t>
            </a:r>
          </a:p>
        </p:txBody>
      </p:sp>
    </p:spTree>
    <p:extLst>
      <p:ext uri="{BB962C8B-B14F-4D97-AF65-F5344CB8AC3E}">
        <p14:creationId xmlns:p14="http://schemas.microsoft.com/office/powerpoint/2010/main" val="19380833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6CA1F-6310-4ED3-8837-95F4971340E8}"/>
              </a:ext>
            </a:extLst>
          </p:cNvPr>
          <p:cNvSpPr>
            <a:spLocks noGrp="1"/>
          </p:cNvSpPr>
          <p:nvPr>
            <p:ph type="title"/>
          </p:nvPr>
        </p:nvSpPr>
        <p:spPr>
          <a:xfrm>
            <a:off x="875201" y="452718"/>
            <a:ext cx="9404723" cy="1400530"/>
          </a:xfrm>
        </p:spPr>
        <p:txBody>
          <a:bodyPr/>
          <a:lstStyle/>
          <a:p>
            <a:pPr algn="ctr"/>
            <a:r>
              <a:rPr lang="en-US" b="1" u="sng" dirty="0">
                <a:ln>
                  <a:solidFill>
                    <a:schemeClr val="tx1">
                      <a:lumMod val="50000"/>
                    </a:schemeClr>
                  </a:solidFill>
                </a:ln>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GLIMPSING THE FUTURE</a:t>
            </a:r>
            <a:br>
              <a:rPr lang="en-US" b="1" u="sng" dirty="0">
                <a:ln>
                  <a:solidFill>
                    <a:schemeClr val="tx1">
                      <a:lumMod val="50000"/>
                    </a:schemeClr>
                  </a:solidFill>
                </a:ln>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br>
            <a:endParaRPr lang="en-US" u="sng" dirty="0">
              <a:ln>
                <a:solidFill>
                  <a:schemeClr val="tx1">
                    <a:lumMod val="50000"/>
                  </a:schemeClr>
                </a:solidFill>
              </a:ln>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31ECAF9-8EE1-4129-8B26-DAFB85821B1F}"/>
              </a:ext>
            </a:extLst>
          </p:cNvPr>
          <p:cNvSpPr>
            <a:spLocks noGrp="1"/>
          </p:cNvSpPr>
          <p:nvPr>
            <p:ph idx="1"/>
          </p:nvPr>
        </p:nvSpPr>
        <p:spPr>
          <a:xfrm>
            <a:off x="1104293" y="3157818"/>
            <a:ext cx="8946541" cy="4195481"/>
          </a:xfrm>
        </p:spPr>
        <p:txBody>
          <a:bodyPr>
            <a:normAutofit/>
          </a:bodyPr>
          <a:lstStyle/>
          <a:p>
            <a:pPr algn="just"/>
            <a:r>
              <a:rPr lang="en-US" sz="2700" dirty="0">
                <a:effectLst>
                  <a:glow rad="101600">
                    <a:schemeClr val="bg1">
                      <a:alpha val="60000"/>
                    </a:schemeClr>
                  </a:glow>
                </a:effectLst>
                <a:latin typeface="Times New Roman" panose="02020603050405020304" pitchFamily="18" charset="0"/>
                <a:cs typeface="Times New Roman" panose="02020603050405020304" pitchFamily="18" charset="0"/>
              </a:rPr>
              <a:t>The idea of autonomous vehicles gained widespread public exposure at General Motor’s Futurama exhibit at the 1939 World’s Fair, where the automaker envisioned "abundant sunshine, fresh air and fine green parkways" upon which cars would drive themselves. </a:t>
            </a:r>
          </a:p>
        </p:txBody>
      </p:sp>
    </p:spTree>
    <p:extLst>
      <p:ext uri="{BB962C8B-B14F-4D97-AF65-F5344CB8AC3E}">
        <p14:creationId xmlns:p14="http://schemas.microsoft.com/office/powerpoint/2010/main" val="2089596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6000"/>
            <a:lum/>
          </a:blip>
          <a:srcRect/>
          <a:stretch>
            <a:fillRect t="-40000" b="-4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719DC-47EE-42B6-AE50-E351FA9F0671}"/>
              </a:ext>
            </a:extLst>
          </p:cNvPr>
          <p:cNvSpPr>
            <a:spLocks noGrp="1"/>
          </p:cNvSpPr>
          <p:nvPr>
            <p:ph type="title"/>
          </p:nvPr>
        </p:nvSpPr>
        <p:spPr>
          <a:xfrm>
            <a:off x="875201" y="210606"/>
            <a:ext cx="9404723" cy="1008594"/>
          </a:xfrm>
        </p:spPr>
        <p:txBody>
          <a:bodyPr/>
          <a:lstStyle/>
          <a:p>
            <a:pPr algn="ctr"/>
            <a:r>
              <a:rPr lang="en-US" sz="3500"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INNOVATIONS TOWARDS AUTOMATION</a:t>
            </a:r>
          </a:p>
        </p:txBody>
      </p:sp>
      <p:sp>
        <p:nvSpPr>
          <p:cNvPr id="3" name="Content Placeholder 2">
            <a:extLst>
              <a:ext uri="{FF2B5EF4-FFF2-40B4-BE49-F238E27FC236}">
                <a16:creationId xmlns:a16="http://schemas.microsoft.com/office/drawing/2014/main" id="{4404E053-9C9C-48AC-99B9-07FBAEB63591}"/>
              </a:ext>
            </a:extLst>
          </p:cNvPr>
          <p:cNvSpPr>
            <a:spLocks noGrp="1"/>
          </p:cNvSpPr>
          <p:nvPr>
            <p:ph idx="1"/>
          </p:nvPr>
        </p:nvSpPr>
        <p:spPr>
          <a:xfrm>
            <a:off x="1104293" y="1853248"/>
            <a:ext cx="10113056" cy="4794146"/>
          </a:xfrm>
        </p:spPr>
        <p:txBody>
          <a:bodyPr>
            <a:noAutofit/>
          </a:bodyPr>
          <a:lstStyle/>
          <a:p>
            <a:pPr algn="just"/>
            <a:r>
              <a:rPr lang="en-US" sz="2500" dirty="0">
                <a:effectLst>
                  <a:glow rad="101600">
                    <a:schemeClr val="bg1">
                      <a:alpha val="60000"/>
                    </a:schemeClr>
                  </a:glow>
                </a:effectLst>
                <a:latin typeface="Times New Roman" panose="02020603050405020304" pitchFamily="18" charset="0"/>
                <a:cs typeface="Times New Roman" panose="02020603050405020304" pitchFamily="18" charset="0"/>
              </a:rPr>
              <a:t>By 1953, historian Jameson Wetmore wrote in Driving the Dream, GM(General Motors)  and RCA(Radio Corporation of America) had developed a scale model automated highway system, which allowed them to begin experimenting with how electronics could be used to steer and maintain proper following distance. In 1958, Wetmore notes, the company tested a 1958 Chevrolet with a front-end featuring "pick-up coils" that could "sense the alternating current of a wire embedded in the road and would adjust the steering wheel accordingly." As GM described it, "The car rolled along the two-lane check road and negotiated the banked turn-around loops at either end without the driver’s hands on the steering wheel." </a:t>
            </a:r>
          </a:p>
        </p:txBody>
      </p:sp>
    </p:spTree>
    <p:extLst>
      <p:ext uri="{BB962C8B-B14F-4D97-AF65-F5344CB8AC3E}">
        <p14:creationId xmlns:p14="http://schemas.microsoft.com/office/powerpoint/2010/main" val="20024257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4000"/>
            <a:lum/>
          </a:blip>
          <a:srcRect/>
          <a:stretch>
            <a:fillRect t="-11000" b="-1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DFCE0-0EC5-4D22-B9C3-28DDD39BE075}"/>
              </a:ext>
            </a:extLst>
          </p:cNvPr>
          <p:cNvSpPr>
            <a:spLocks noGrp="1"/>
          </p:cNvSpPr>
          <p:nvPr>
            <p:ph type="title"/>
          </p:nvPr>
        </p:nvSpPr>
        <p:spPr>
          <a:xfrm>
            <a:off x="1103312" y="186904"/>
            <a:ext cx="9404723" cy="1400530"/>
          </a:xfrm>
        </p:spPr>
        <p:txBody>
          <a:bodyPr/>
          <a:lstStyle/>
          <a:p>
            <a:pPr algn="ctr"/>
            <a:r>
              <a:rPr lang="en-US" sz="3500" b="1" u="sng" dirty="0">
                <a:solidFill>
                  <a:schemeClr val="tx1"/>
                </a:solidFill>
                <a:effectLst>
                  <a:glow rad="101600">
                    <a:schemeClr val="bg1">
                      <a:alpha val="60000"/>
                    </a:schemeClr>
                  </a:glow>
                  <a:reflection blurRad="6350" stA="60000" endA="900" endPos="58000" dir="5400000" sy="-100000" algn="bl" rotWithShape="0"/>
                </a:effectLst>
                <a:latin typeface="Times New Roman" panose="02020603050405020304" pitchFamily="18" charset="0"/>
                <a:cs typeface="Times New Roman" panose="02020603050405020304" pitchFamily="18" charset="0"/>
              </a:rPr>
              <a:t>FURTHER INNOVATIONS BY DIFFERENT NATIONS </a:t>
            </a:r>
          </a:p>
        </p:txBody>
      </p:sp>
      <p:sp>
        <p:nvSpPr>
          <p:cNvPr id="3" name="Content Placeholder 2">
            <a:extLst>
              <a:ext uri="{FF2B5EF4-FFF2-40B4-BE49-F238E27FC236}">
                <a16:creationId xmlns:a16="http://schemas.microsoft.com/office/drawing/2014/main" id="{51B80AC4-210C-412E-B77C-CB4236AC4644}"/>
              </a:ext>
            </a:extLst>
          </p:cNvPr>
          <p:cNvSpPr>
            <a:spLocks noGrp="1"/>
          </p:cNvSpPr>
          <p:nvPr>
            <p:ph idx="1"/>
          </p:nvPr>
        </p:nvSpPr>
        <p:spPr>
          <a:xfrm>
            <a:off x="1103312" y="2052918"/>
            <a:ext cx="10316055" cy="4093882"/>
          </a:xfrm>
        </p:spPr>
        <p:txBody>
          <a:bodyPr>
            <a:normAutofit/>
          </a:bodyPr>
          <a:lstStyle/>
          <a:p>
            <a:pPr algn="just"/>
            <a:r>
              <a:rPr lang="en-US" sz="2800" dirty="0">
                <a:effectLst>
                  <a:glow rad="101600">
                    <a:schemeClr val="bg1">
                      <a:alpha val="60000"/>
                    </a:schemeClr>
                  </a:glow>
                </a:effectLst>
                <a:latin typeface="Times New Roman" panose="02020603050405020304" pitchFamily="18" charset="0"/>
                <a:cs typeface="Times New Roman" panose="02020603050405020304" pitchFamily="18" charset="0"/>
              </a:rPr>
              <a:t>In 1977, the Japanese improved upon this idea, using a camera system that relayed data to a computer to process images of the road. However, this vehicle could only travel at speeds below 20 mph. Improvement came from the Germans a decade later in the form of the VaMP (one of the first truly autonomous car), a vehicle outfitted with cameras that could drive itself safely at 56 mph. As technology improved, so did self-driving vehicles’ ability to detect and react to their environment.</a:t>
            </a:r>
          </a:p>
        </p:txBody>
      </p:sp>
    </p:spTree>
    <p:extLst>
      <p:ext uri="{BB962C8B-B14F-4D97-AF65-F5344CB8AC3E}">
        <p14:creationId xmlns:p14="http://schemas.microsoft.com/office/powerpoint/2010/main" val="1625734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3000"/>
            <a:lum/>
          </a:blip>
          <a:srcRect/>
          <a:stretch>
            <a:fillRect t="-17000" b="-17000"/>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21F5535-F2CE-4385-B843-F5AA351F8A75}"/>
              </a:ext>
            </a:extLst>
          </p:cNvPr>
          <p:cNvSpPr>
            <a:spLocks noGrp="1"/>
          </p:cNvSpPr>
          <p:nvPr>
            <p:ph idx="1"/>
          </p:nvPr>
        </p:nvSpPr>
        <p:spPr>
          <a:xfrm>
            <a:off x="0" y="5537200"/>
            <a:ext cx="8946541" cy="1320800"/>
          </a:xfrm>
        </p:spPr>
        <p:txBody>
          <a:bodyPr/>
          <a:lstStyle/>
          <a:p>
            <a:pPr algn="just"/>
            <a:r>
              <a:rPr lang="en-US" b="1" dirty="0">
                <a:effectLst>
                  <a:glow rad="101600">
                    <a:schemeClr val="bg1">
                      <a:alpha val="60000"/>
                    </a:schemeClr>
                  </a:glow>
                </a:effectLst>
                <a:latin typeface="Times New Roman" panose="02020603050405020304" pitchFamily="18" charset="0"/>
                <a:cs typeface="Times New Roman" panose="02020603050405020304" pitchFamily="18" charset="0"/>
              </a:rPr>
              <a:t>ARGO Project, Universities of Parma and Pavia  An offshoot of the European PROMETHEUS project, the ARGO team drove their Lancia Theme testbed car 1200 miles around Italy in 1996, 94% of the time in autonomous mode.</a:t>
            </a:r>
          </a:p>
        </p:txBody>
      </p:sp>
    </p:spTree>
    <p:extLst>
      <p:ext uri="{BB962C8B-B14F-4D97-AF65-F5344CB8AC3E}">
        <p14:creationId xmlns:p14="http://schemas.microsoft.com/office/powerpoint/2010/main" val="24090181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F8873-4561-494D-8BA0-F066B5BD33B0}"/>
              </a:ext>
            </a:extLst>
          </p:cNvPr>
          <p:cNvSpPr>
            <a:spLocks noGrp="1"/>
          </p:cNvSpPr>
          <p:nvPr>
            <p:ph type="title"/>
          </p:nvPr>
        </p:nvSpPr>
        <p:spPr/>
        <p:txBody>
          <a:bodyPr/>
          <a:lstStyle/>
          <a:p>
            <a:r>
              <a:rPr lang="en-US" b="1" u="sng" dirty="0">
                <a:effectLst>
                  <a:glow rad="101600">
                    <a:schemeClr val="bg1">
                      <a:alpha val="60000"/>
                    </a:schemeClr>
                  </a:glow>
                </a:effectLst>
                <a:latin typeface="Times New Roman" panose="02020603050405020304" pitchFamily="18" charset="0"/>
                <a:cs typeface="Times New Roman" panose="02020603050405020304" pitchFamily="18" charset="0"/>
              </a:rPr>
              <a:t>HOW AUTONOMOUS CARS WORK?</a:t>
            </a:r>
          </a:p>
        </p:txBody>
      </p:sp>
      <p:sp>
        <p:nvSpPr>
          <p:cNvPr id="3" name="Content Placeholder 2">
            <a:extLst>
              <a:ext uri="{FF2B5EF4-FFF2-40B4-BE49-F238E27FC236}">
                <a16:creationId xmlns:a16="http://schemas.microsoft.com/office/drawing/2014/main" id="{21FBA379-C1E8-49A7-8830-EF0C8FC00097}"/>
              </a:ext>
            </a:extLst>
          </p:cNvPr>
          <p:cNvSpPr>
            <a:spLocks noGrp="1"/>
          </p:cNvSpPr>
          <p:nvPr>
            <p:ph idx="1"/>
          </p:nvPr>
        </p:nvSpPr>
        <p:spPr/>
        <p:txBody>
          <a:bodyPr>
            <a:normAutofit/>
          </a:bodyPr>
          <a:lstStyle/>
          <a:p>
            <a:pPr algn="just"/>
            <a: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t>Cars today already include many semi-autonomous features, like assisted parking and self-braking systems. And completely autonomous vehicles—able to operate without human control—are rapidly becoming more of a reality. You’re probably familiar with Google’s version, which has made headlines with its Google Chauffeur software, which the company hopes to bring to market by 2020.</a:t>
            </a:r>
            <a:b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br>
            <a:endParaRPr lang="en-US" sz="2300" dirty="0">
              <a:effectLst>
                <a:glow rad="101600">
                  <a:schemeClr val="bg1">
                    <a:alpha val="60000"/>
                  </a:schemeClr>
                </a:glow>
              </a:effectLst>
              <a:latin typeface="Times New Roman" panose="02020603050405020304" pitchFamily="18" charset="0"/>
              <a:cs typeface="Times New Roman" panose="02020603050405020304" pitchFamily="18" charset="0"/>
            </a:endParaRPr>
          </a:p>
          <a:p>
            <a:pPr algn="just"/>
            <a:r>
              <a:rPr lang="en-US" sz="2300" dirty="0">
                <a:effectLst>
                  <a:glow rad="101600">
                    <a:schemeClr val="bg1">
                      <a:alpha val="60000"/>
                    </a:schemeClr>
                  </a:glow>
                </a:effectLst>
                <a:latin typeface="Times New Roman" panose="02020603050405020304" pitchFamily="18" charset="0"/>
                <a:cs typeface="Times New Roman" panose="02020603050405020304" pitchFamily="18" charset="0"/>
              </a:rPr>
              <a:t>Now, we shall discuss the basic working mechanisms of an autonomous car.</a:t>
            </a:r>
          </a:p>
        </p:txBody>
      </p:sp>
    </p:spTree>
    <p:extLst>
      <p:ext uri="{BB962C8B-B14F-4D97-AF65-F5344CB8AC3E}">
        <p14:creationId xmlns:p14="http://schemas.microsoft.com/office/powerpoint/2010/main" val="24748646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CF594-80B7-430A-93D8-210435432E3A}"/>
              </a:ext>
            </a:extLst>
          </p:cNvPr>
          <p:cNvSpPr>
            <a:spLocks noGrp="1"/>
          </p:cNvSpPr>
          <p:nvPr>
            <p:ph type="title"/>
          </p:nvPr>
        </p:nvSpPr>
        <p:spPr>
          <a:xfrm>
            <a:off x="1039813" y="414618"/>
            <a:ext cx="9404723" cy="1400530"/>
          </a:xfrm>
        </p:spPr>
        <p:txBody>
          <a:bodyPr/>
          <a:lstStyle/>
          <a:p>
            <a:pPr algn="ctr"/>
            <a:r>
              <a:rPr lang="en-US" sz="3500" b="1" u="sng" dirty="0">
                <a:effectLst>
                  <a:glow rad="101600">
                    <a:schemeClr val="bg1">
                      <a:alpha val="60000"/>
                    </a:schemeClr>
                  </a:glow>
                </a:effectLst>
                <a:latin typeface="Times New Roman" panose="02020603050405020304" pitchFamily="18" charset="0"/>
                <a:cs typeface="Times New Roman" panose="02020603050405020304" pitchFamily="18" charset="0"/>
              </a:rPr>
              <a:t>CLASSIFICATION OF AUTONOMOUS CARS</a:t>
            </a:r>
          </a:p>
        </p:txBody>
      </p:sp>
      <p:sp>
        <p:nvSpPr>
          <p:cNvPr id="3" name="Content Placeholder 2">
            <a:extLst>
              <a:ext uri="{FF2B5EF4-FFF2-40B4-BE49-F238E27FC236}">
                <a16:creationId xmlns:a16="http://schemas.microsoft.com/office/drawing/2014/main" id="{7E946BC2-9C8C-4B9C-A0FB-A1809573D4DC}"/>
              </a:ext>
            </a:extLst>
          </p:cNvPr>
          <p:cNvSpPr>
            <a:spLocks noGrp="1"/>
          </p:cNvSpPr>
          <p:nvPr>
            <p:ph idx="1"/>
          </p:nvPr>
        </p:nvSpPr>
        <p:spPr>
          <a:xfrm>
            <a:off x="1039813" y="2522819"/>
            <a:ext cx="4980088" cy="1376082"/>
          </a:xfrm>
        </p:spPr>
        <p:txBody>
          <a:bodyPr>
            <a:normAutofit fontScale="92500" lnSpcReduction="20000"/>
          </a:bodyPr>
          <a:lstStyle/>
          <a:p>
            <a:pPr algn="just"/>
            <a:r>
              <a:rPr lang="en-US" dirty="0">
                <a:effectLst>
                  <a:glow rad="101600">
                    <a:schemeClr val="bg1">
                      <a:alpha val="60000"/>
                    </a:schemeClr>
                  </a:glow>
                </a:effectLst>
                <a:latin typeface="Times New Roman" panose="02020603050405020304" pitchFamily="18" charset="0"/>
                <a:cs typeface="Times New Roman" panose="02020603050405020304" pitchFamily="18" charset="0"/>
              </a:rPr>
              <a:t>A classification system based on six different levels (ranging from none to fully automated systems) was published in 2014 by SAE International (Society of Automotive Engineers)</a:t>
            </a:r>
          </a:p>
        </p:txBody>
      </p:sp>
      <p:pic>
        <p:nvPicPr>
          <p:cNvPr id="5" name="Picture 4">
            <a:extLst>
              <a:ext uri="{FF2B5EF4-FFF2-40B4-BE49-F238E27FC236}">
                <a16:creationId xmlns:a16="http://schemas.microsoft.com/office/drawing/2014/main" id="{33C6A71E-C689-4397-BC14-23FC6FB2A9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2100" y="2006792"/>
            <a:ext cx="6037734" cy="4847195"/>
          </a:xfrm>
          <a:prstGeom prst="rect">
            <a:avLst/>
          </a:prstGeom>
        </p:spPr>
      </p:pic>
    </p:spTree>
    <p:extLst>
      <p:ext uri="{BB962C8B-B14F-4D97-AF65-F5344CB8AC3E}">
        <p14:creationId xmlns:p14="http://schemas.microsoft.com/office/powerpoint/2010/main" val="12161678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8877D-4593-4C57-B057-0E55CFFCF516}"/>
              </a:ext>
            </a:extLst>
          </p:cNvPr>
          <p:cNvSpPr>
            <a:spLocks noGrp="1"/>
          </p:cNvSpPr>
          <p:nvPr>
            <p:ph type="title"/>
          </p:nvPr>
        </p:nvSpPr>
        <p:spPr>
          <a:xfrm>
            <a:off x="-903289" y="0"/>
            <a:ext cx="9404723" cy="1400530"/>
          </a:xfrm>
        </p:spPr>
        <p:txBody>
          <a:bodyPr/>
          <a:lstStyle/>
          <a:p>
            <a:pPr algn="ctr"/>
            <a:r>
              <a:rPr lang="en-US" b="1" u="sng" dirty="0">
                <a:latin typeface="Times New Roman" panose="02020603050405020304" pitchFamily="18" charset="0"/>
                <a:cs typeface="Times New Roman" panose="02020603050405020304" pitchFamily="18" charset="0"/>
              </a:rPr>
              <a:t>WORKING MECHANISM </a:t>
            </a:r>
          </a:p>
        </p:txBody>
      </p:sp>
      <p:pic>
        <p:nvPicPr>
          <p:cNvPr id="7" name="Picture 6">
            <a:extLst>
              <a:ext uri="{FF2B5EF4-FFF2-40B4-BE49-F238E27FC236}">
                <a16:creationId xmlns:a16="http://schemas.microsoft.com/office/drawing/2014/main" id="{BCA54A7E-8A39-487D-B12C-FF62CD7C6E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Tree>
    <p:extLst>
      <p:ext uri="{BB962C8B-B14F-4D97-AF65-F5344CB8AC3E}">
        <p14:creationId xmlns:p14="http://schemas.microsoft.com/office/powerpoint/2010/main" val="10052569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219</TotalTime>
  <Words>1921</Words>
  <Application>Microsoft Office PowerPoint</Application>
  <PresentationFormat>Widescreen</PresentationFormat>
  <Paragraphs>61</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Century Gothic</vt:lpstr>
      <vt:lpstr>Times New Roman</vt:lpstr>
      <vt:lpstr>Wingdings 3</vt:lpstr>
      <vt:lpstr>Ion</vt:lpstr>
      <vt:lpstr>FUTURE OF AUTONOMOUS CARS</vt:lpstr>
      <vt:lpstr>HISTORY OF AUTONOMOUS CARS</vt:lpstr>
      <vt:lpstr>GLIMPSING THE FUTURE </vt:lpstr>
      <vt:lpstr>INNOVATIONS TOWARDS AUTOMATION</vt:lpstr>
      <vt:lpstr>FURTHER INNOVATIONS BY DIFFERENT NATIONS </vt:lpstr>
      <vt:lpstr>PowerPoint Presentation</vt:lpstr>
      <vt:lpstr>HOW AUTONOMOUS CARS WORK?</vt:lpstr>
      <vt:lpstr>CLASSIFICATION OF AUTONOMOUS CARS</vt:lpstr>
      <vt:lpstr>WORKING MECHANISM </vt:lpstr>
      <vt:lpstr>TECHNOLOGY USED IN AUTONOMOUS CARS</vt:lpstr>
      <vt:lpstr> WHAT DOES AN AUTONOMOUS CAR ACTUALLY DO?</vt:lpstr>
      <vt:lpstr>AUTONOMOUS CARS AND TODAY’S WORLD</vt:lpstr>
      <vt:lpstr>MAJOR MANUFACTURERS OF AUTONOMOUS CARS</vt:lpstr>
      <vt:lpstr>USAGE OF AUTONOMOUS VEHICLES</vt:lpstr>
      <vt:lpstr>As self-driving vehicles edge closer to our roads, what does the new technology mean for services and businesses in cities? </vt:lpstr>
      <vt:lpstr>SOCIAL ACCEPTABILITY </vt:lpstr>
      <vt:lpstr>FUTURE OF AUTONOMOUS CARS</vt:lpstr>
      <vt:lpstr>ARE SELF-DRIVING CARS SAFE? </vt:lpstr>
      <vt:lpstr>WILL PEOPLE ACCEPT SELF-DRIVING CARS? </vt:lpstr>
      <vt:lpstr>WHAT BENEFITS COULD SELF-DRIVING CARS OFFER? </vt:lpstr>
      <vt:lpstr>COULD DRIVERLESS VEHICLES COMPLETELY REPLACE REGULAR CARS?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FUTURE OF AUTONOMOUS CARS</dc:title>
  <dc:creator>Anas</dc:creator>
  <cp:lastModifiedBy>Fatima Azfar</cp:lastModifiedBy>
  <cp:revision>22</cp:revision>
  <dcterms:created xsi:type="dcterms:W3CDTF">2020-12-09T13:07:54Z</dcterms:created>
  <dcterms:modified xsi:type="dcterms:W3CDTF">2020-12-14T22:11:39Z</dcterms:modified>
</cp:coreProperties>
</file>

<file path=docProps/thumbnail.jpeg>
</file>